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5"/>
  </p:notesMasterIdLst>
  <p:sldIdLst>
    <p:sldId id="278" r:id="rId2"/>
    <p:sldId id="279" r:id="rId3"/>
    <p:sldId id="280" r:id="rId4"/>
    <p:sldId id="281" r:id="rId5"/>
    <p:sldId id="284" r:id="rId6"/>
    <p:sldId id="283" r:id="rId7"/>
    <p:sldId id="282" r:id="rId8"/>
    <p:sldId id="285" r:id="rId9"/>
    <p:sldId id="290" r:id="rId10"/>
    <p:sldId id="287" r:id="rId11"/>
    <p:sldId id="291" r:id="rId12"/>
    <p:sldId id="292" r:id="rId13"/>
    <p:sldId id="293"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C8C"/>
    <a:srgbClr val="F5CDCE"/>
    <a:srgbClr val="AAC4E9"/>
    <a:srgbClr val="202C8F"/>
    <a:srgbClr val="FDFBF6"/>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09" autoAdjust="0"/>
  </p:normalViewPr>
  <p:slideViewPr>
    <p:cSldViewPr snapToGrid="0" snapToObjects="1">
      <p:cViewPr>
        <p:scale>
          <a:sx n="79" d="100"/>
          <a:sy n="79" d="100"/>
        </p:scale>
        <p:origin x="43"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Forest order Employee Structure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923318"/>
            <a:ext cx="3493008" cy="878908"/>
          </a:xfrm>
        </p:spPr>
        <p:txBody>
          <a:bodyPr/>
          <a:lstStyle/>
          <a:p>
            <a:r>
              <a:rPr lang="en-US" dirty="0"/>
              <a:t>Antonio Scalfaro​</a:t>
            </a:r>
          </a:p>
          <a:p>
            <a:endParaRPr lang="en-US" dirty="0"/>
          </a:p>
        </p:txBody>
      </p:sp>
      <p:pic>
        <p:nvPicPr>
          <p:cNvPr id="4" name="Recorded Sound">
            <a:hlinkClick r:id="" action="ppaction://media"/>
            <a:extLst>
              <a:ext uri="{FF2B5EF4-FFF2-40B4-BE49-F238E27FC236}">
                <a16:creationId xmlns:a16="http://schemas.microsoft.com/office/drawing/2014/main" id="{FA931D29-D1CA-1373-C96C-28FDFE539FD6}"/>
              </a:ext>
            </a:extLst>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4"/>
          <a:stretch>
            <a:fillRect/>
          </a:stretch>
        </p:blipFill>
        <p:spPr>
          <a:xfrm>
            <a:off x="307552" y="6479038"/>
            <a:ext cx="243681" cy="243681"/>
          </a:xfrm>
          <a:prstGeom prst="rect">
            <a:avLst/>
          </a:prstGeom>
        </p:spPr>
      </p:pic>
    </p:spTree>
    <p:extLst>
      <p:ext uri="{BB962C8B-B14F-4D97-AF65-F5344CB8AC3E}">
        <p14:creationId xmlns:p14="http://schemas.microsoft.com/office/powerpoint/2010/main" val="2131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Cross-training</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23" name="Flowchart: Alternate Process 122">
            <a:extLst>
              <a:ext uri="{FF2B5EF4-FFF2-40B4-BE49-F238E27FC236}">
                <a16:creationId xmlns:a16="http://schemas.microsoft.com/office/drawing/2014/main" id="{F64666A8-14D9-B359-9838-6E05D2410F17}"/>
              </a:ext>
            </a:extLst>
          </p:cNvPr>
          <p:cNvSpPr/>
          <p:nvPr/>
        </p:nvSpPr>
        <p:spPr>
          <a:xfrm>
            <a:off x="1704454" y="2040193"/>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Sammie – WordPress Access website/blog</a:t>
            </a:r>
          </a:p>
        </p:txBody>
      </p:sp>
      <p:sp>
        <p:nvSpPr>
          <p:cNvPr id="124" name="Flowchart: Alternate Process 123">
            <a:extLst>
              <a:ext uri="{FF2B5EF4-FFF2-40B4-BE49-F238E27FC236}">
                <a16:creationId xmlns:a16="http://schemas.microsoft.com/office/drawing/2014/main" id="{B2264B68-7A2D-CBF3-2A4F-FD4F214D873E}"/>
              </a:ext>
            </a:extLst>
          </p:cNvPr>
          <p:cNvSpPr/>
          <p:nvPr/>
        </p:nvSpPr>
        <p:spPr>
          <a:xfrm>
            <a:off x="1704454" y="4705638"/>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 – WordPress Access website/blog</a:t>
            </a:r>
          </a:p>
        </p:txBody>
      </p:sp>
      <p:sp>
        <p:nvSpPr>
          <p:cNvPr id="125" name="Flowchart: Alternate Process 124">
            <a:extLst>
              <a:ext uri="{FF2B5EF4-FFF2-40B4-BE49-F238E27FC236}">
                <a16:creationId xmlns:a16="http://schemas.microsoft.com/office/drawing/2014/main" id="{0522D4A1-049B-2632-1063-BE8BC1FE0908}"/>
              </a:ext>
            </a:extLst>
          </p:cNvPr>
          <p:cNvSpPr/>
          <p:nvPr/>
        </p:nvSpPr>
        <p:spPr>
          <a:xfrm>
            <a:off x="8090965" y="4705638"/>
            <a:ext cx="2854403" cy="1651820"/>
          </a:xfrm>
          <a:prstGeom prst="flowChartAlternateProcess">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Jane – </a:t>
            </a:r>
            <a:r>
              <a:rPr lang="en-US" dirty="0" err="1"/>
              <a:t>SecureCloud</a:t>
            </a:r>
            <a:r>
              <a:rPr lang="en-US" dirty="0"/>
              <a:t> Access databases/payroll</a:t>
            </a:r>
          </a:p>
        </p:txBody>
      </p:sp>
      <p:sp>
        <p:nvSpPr>
          <p:cNvPr id="126" name="Flowchart: Alternate Process 125">
            <a:extLst>
              <a:ext uri="{FF2B5EF4-FFF2-40B4-BE49-F238E27FC236}">
                <a16:creationId xmlns:a16="http://schemas.microsoft.com/office/drawing/2014/main" id="{D52DF4AE-5AEA-B743-424F-6578DA4EC892}"/>
              </a:ext>
            </a:extLst>
          </p:cNvPr>
          <p:cNvSpPr/>
          <p:nvPr/>
        </p:nvSpPr>
        <p:spPr>
          <a:xfrm>
            <a:off x="8090965" y="2040193"/>
            <a:ext cx="2854403" cy="1651820"/>
          </a:xfrm>
          <a:prstGeom prst="flowChartAlternateProcess">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George – </a:t>
            </a:r>
            <a:r>
              <a:rPr lang="en-US" dirty="0" err="1"/>
              <a:t>SecureCloud</a:t>
            </a:r>
            <a:r>
              <a:rPr lang="en-US" dirty="0"/>
              <a:t> Access databases/payroll</a:t>
            </a:r>
          </a:p>
        </p:txBody>
      </p:sp>
      <p:cxnSp>
        <p:nvCxnSpPr>
          <p:cNvPr id="136" name="Straight Arrow Connector 135">
            <a:extLst>
              <a:ext uri="{FF2B5EF4-FFF2-40B4-BE49-F238E27FC236}">
                <a16:creationId xmlns:a16="http://schemas.microsoft.com/office/drawing/2014/main" id="{27F626EA-BF26-F277-F02E-8C2E6B062EE0}"/>
              </a:ext>
            </a:extLst>
          </p:cNvPr>
          <p:cNvCxnSpPr/>
          <p:nvPr/>
        </p:nvCxnSpPr>
        <p:spPr>
          <a:xfrm>
            <a:off x="2324910" y="3803513"/>
            <a:ext cx="0" cy="7684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57EA7BA-9DE7-98E3-6010-07C722F3F78B}"/>
              </a:ext>
            </a:extLst>
          </p:cNvPr>
          <p:cNvCxnSpPr/>
          <p:nvPr/>
        </p:nvCxnSpPr>
        <p:spPr>
          <a:xfrm>
            <a:off x="3994824" y="3803514"/>
            <a:ext cx="0" cy="7684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A734813-1607-B1E5-7A6C-E25E3FF5AE38}"/>
              </a:ext>
            </a:extLst>
          </p:cNvPr>
          <p:cNvCxnSpPr/>
          <p:nvPr/>
        </p:nvCxnSpPr>
        <p:spPr>
          <a:xfrm>
            <a:off x="8780834" y="3824590"/>
            <a:ext cx="0" cy="768485"/>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E0E3503-A244-291A-7973-2682B6F75F2B}"/>
              </a:ext>
            </a:extLst>
          </p:cNvPr>
          <p:cNvCxnSpPr/>
          <p:nvPr/>
        </p:nvCxnSpPr>
        <p:spPr>
          <a:xfrm>
            <a:off x="10191345" y="3824590"/>
            <a:ext cx="0" cy="768485"/>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4" name="Recorded Sound">
            <a:hlinkClick r:id="" action="ppaction://media"/>
            <a:extLst>
              <a:ext uri="{FF2B5EF4-FFF2-40B4-BE49-F238E27FC236}">
                <a16:creationId xmlns:a16="http://schemas.microsoft.com/office/drawing/2014/main" id="{CB21CDB9-8212-4BF2-EF6B-2345AB3623BB}"/>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6203467" y="6114570"/>
            <a:ext cx="242888" cy="242888"/>
          </a:xfrm>
          <a:prstGeom prst="rect">
            <a:avLst/>
          </a:prstGeom>
        </p:spPr>
      </p:pic>
    </p:spTree>
    <p:extLst>
      <p:ext uri="{BB962C8B-B14F-4D97-AF65-F5344CB8AC3E}">
        <p14:creationId xmlns:p14="http://schemas.microsoft.com/office/powerpoint/2010/main" val="24522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87" fill="hold"/>
                                        <p:tgtEl>
                                          <p:spTgt spid="1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58952" y="991249"/>
            <a:ext cx="10671048" cy="768096"/>
          </a:xfrm>
        </p:spPr>
        <p:txBody>
          <a:bodyPr/>
          <a:lstStyle/>
          <a:p>
            <a:r>
              <a:rPr lang="en-US" dirty="0"/>
              <a:t>Three points to Failure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a:t>Forest Order – Employee Structure</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27" name="Flowchart: Alternate Process 26">
            <a:extLst>
              <a:ext uri="{FF2B5EF4-FFF2-40B4-BE49-F238E27FC236}">
                <a16:creationId xmlns:a16="http://schemas.microsoft.com/office/drawing/2014/main" id="{062BA564-B785-5125-9A80-25C9AD578FF4}"/>
              </a:ext>
            </a:extLst>
          </p:cNvPr>
          <p:cNvSpPr/>
          <p:nvPr/>
        </p:nvSpPr>
        <p:spPr>
          <a:xfrm>
            <a:off x="1246633" y="2603090"/>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Sammie – WordPress Access website/blog</a:t>
            </a:r>
          </a:p>
        </p:txBody>
      </p:sp>
      <p:sp>
        <p:nvSpPr>
          <p:cNvPr id="64" name="Flowchart: Alternate Process 63">
            <a:extLst>
              <a:ext uri="{FF2B5EF4-FFF2-40B4-BE49-F238E27FC236}">
                <a16:creationId xmlns:a16="http://schemas.microsoft.com/office/drawing/2014/main" id="{5E7CE58A-BBA8-9084-43E3-732DCBCCD1A0}"/>
              </a:ext>
            </a:extLst>
          </p:cNvPr>
          <p:cNvSpPr/>
          <p:nvPr/>
        </p:nvSpPr>
        <p:spPr>
          <a:xfrm>
            <a:off x="1246633" y="4671190"/>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 – WordPress Access website/blog</a:t>
            </a:r>
          </a:p>
        </p:txBody>
      </p:sp>
      <p:sp>
        <p:nvSpPr>
          <p:cNvPr id="65" name="Flowchart: Alternate Process 64">
            <a:extLst>
              <a:ext uri="{FF2B5EF4-FFF2-40B4-BE49-F238E27FC236}">
                <a16:creationId xmlns:a16="http://schemas.microsoft.com/office/drawing/2014/main" id="{846D8671-A5A6-D7BA-E3EA-DD91A30B8DFD}"/>
              </a:ext>
            </a:extLst>
          </p:cNvPr>
          <p:cNvSpPr/>
          <p:nvPr/>
        </p:nvSpPr>
        <p:spPr>
          <a:xfrm>
            <a:off x="7828316" y="2603090"/>
            <a:ext cx="2854403" cy="1651820"/>
          </a:xfrm>
          <a:prstGeom prst="flowChartAlternateProcess">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George – </a:t>
            </a:r>
            <a:r>
              <a:rPr lang="en-US" dirty="0" err="1"/>
              <a:t>SecureCloud</a:t>
            </a:r>
            <a:r>
              <a:rPr lang="en-US" dirty="0"/>
              <a:t> Access databases/payroll</a:t>
            </a:r>
          </a:p>
        </p:txBody>
      </p:sp>
      <p:sp>
        <p:nvSpPr>
          <p:cNvPr id="66" name="Flowchart: Alternate Process 65">
            <a:extLst>
              <a:ext uri="{FF2B5EF4-FFF2-40B4-BE49-F238E27FC236}">
                <a16:creationId xmlns:a16="http://schemas.microsoft.com/office/drawing/2014/main" id="{9E9554DE-D76B-9383-6619-058BE149200D}"/>
              </a:ext>
            </a:extLst>
          </p:cNvPr>
          <p:cNvSpPr/>
          <p:nvPr/>
        </p:nvSpPr>
        <p:spPr>
          <a:xfrm>
            <a:off x="7828315" y="4671190"/>
            <a:ext cx="2854403" cy="1651820"/>
          </a:xfrm>
          <a:prstGeom prst="flowChartAlternateProcess">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Jane – </a:t>
            </a:r>
            <a:r>
              <a:rPr lang="en-US" dirty="0" err="1"/>
              <a:t>SecureCloud</a:t>
            </a:r>
            <a:r>
              <a:rPr lang="en-US" dirty="0"/>
              <a:t> Access databases/payroll</a:t>
            </a:r>
          </a:p>
        </p:txBody>
      </p:sp>
      <p:sp>
        <p:nvSpPr>
          <p:cNvPr id="67" name="Flowchart: Decision 66">
            <a:extLst>
              <a:ext uri="{FF2B5EF4-FFF2-40B4-BE49-F238E27FC236}">
                <a16:creationId xmlns:a16="http://schemas.microsoft.com/office/drawing/2014/main" id="{DDB95989-07D4-1BF9-D531-24DDFDD41620}"/>
              </a:ext>
            </a:extLst>
          </p:cNvPr>
          <p:cNvSpPr/>
          <p:nvPr/>
        </p:nvSpPr>
        <p:spPr>
          <a:xfrm>
            <a:off x="4614153" y="2553512"/>
            <a:ext cx="2701048" cy="2679970"/>
          </a:xfrm>
          <a:prstGeom prst="flowChartDecision">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Taylor Smith – All Access</a:t>
            </a:r>
          </a:p>
        </p:txBody>
      </p:sp>
      <p:cxnSp>
        <p:nvCxnSpPr>
          <p:cNvPr id="69" name="Connector: Elbow 68">
            <a:extLst>
              <a:ext uri="{FF2B5EF4-FFF2-40B4-BE49-F238E27FC236}">
                <a16:creationId xmlns:a16="http://schemas.microsoft.com/office/drawing/2014/main" id="{07F54F47-DFC2-7D0C-0193-FA2536786ADA}"/>
              </a:ext>
            </a:extLst>
          </p:cNvPr>
          <p:cNvCxnSpPr/>
          <p:nvPr/>
        </p:nvCxnSpPr>
        <p:spPr>
          <a:xfrm>
            <a:off x="7149830" y="4114800"/>
            <a:ext cx="817123" cy="447472"/>
          </a:xfrm>
          <a:prstGeom prst="bentConnector3">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E8E9FC9-E0E0-53AF-799D-D1F8F3D975DC}"/>
              </a:ext>
            </a:extLst>
          </p:cNvPr>
          <p:cNvCxnSpPr>
            <a:cxnSpLocks/>
          </p:cNvCxnSpPr>
          <p:nvPr/>
        </p:nvCxnSpPr>
        <p:spPr>
          <a:xfrm flipV="1">
            <a:off x="3949032" y="4114800"/>
            <a:ext cx="817123" cy="447472"/>
          </a:xfrm>
          <a:prstGeom prst="bentConnector3">
            <a:avLst/>
          </a:prstGeom>
          <a:ln>
            <a:solidFill>
              <a:srgbClr val="DF8C8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Recorded Sound">
            <a:hlinkClick r:id="" action="ppaction://media"/>
            <a:extLst>
              <a:ext uri="{FF2B5EF4-FFF2-40B4-BE49-F238E27FC236}">
                <a16:creationId xmlns:a16="http://schemas.microsoft.com/office/drawing/2014/main" id="{1067D03F-AF57-9FCE-BEF1-84ED110E50DE}"/>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5842834" y="6027649"/>
            <a:ext cx="243681" cy="243681"/>
          </a:xfrm>
          <a:prstGeom prst="rect">
            <a:avLst/>
          </a:prstGeom>
        </p:spPr>
      </p:pic>
    </p:spTree>
    <p:extLst>
      <p:ext uri="{BB962C8B-B14F-4D97-AF65-F5344CB8AC3E}">
        <p14:creationId xmlns:p14="http://schemas.microsoft.com/office/powerpoint/2010/main" val="2499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43"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Forest Order – Employee Structure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Forest Order will be able to preemptively stop any potential single points of failure by enabling master accounts for the CEO, creating a scheduling management system, and by cross-training employees. With these measures, Forest Order will maintain resilience and be able to deliver for our customers.</a:t>
            </a:r>
          </a:p>
          <a:p>
            <a:endParaRPr lang="en-US" dirty="0"/>
          </a:p>
        </p:txBody>
      </p:sp>
      <p:pic>
        <p:nvPicPr>
          <p:cNvPr id="6" name="Recorded Sound">
            <a:hlinkClick r:id="" action="ppaction://media"/>
            <a:extLst>
              <a:ext uri="{FF2B5EF4-FFF2-40B4-BE49-F238E27FC236}">
                <a16:creationId xmlns:a16="http://schemas.microsoft.com/office/drawing/2014/main" id="{D108562D-4F7C-CBDA-65E5-27D11E15E423}"/>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328198" y="6400800"/>
            <a:ext cx="150475" cy="150475"/>
          </a:xfrm>
          <a:prstGeom prst="rect">
            <a:avLst/>
          </a:prstGeom>
        </p:spPr>
      </p:pic>
    </p:spTree>
    <p:extLst>
      <p:ext uri="{BB962C8B-B14F-4D97-AF65-F5344CB8AC3E}">
        <p14:creationId xmlns:p14="http://schemas.microsoft.com/office/powerpoint/2010/main" val="9481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Antonio Scalfaro​</a:t>
            </a:r>
          </a:p>
          <a:p>
            <a:r>
              <a:rPr lang="en-US" dirty="0"/>
              <a:t>ascal@forestorder.com</a:t>
            </a:r>
          </a:p>
          <a:p>
            <a:r>
              <a:rPr lang="en-US" dirty="0"/>
              <a:t>Manager of Customer Service</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​The Problem</a:t>
            </a:r>
          </a:p>
          <a:p>
            <a:r>
              <a:rPr lang="en-US" dirty="0"/>
              <a:t>The Solution</a:t>
            </a:r>
          </a:p>
          <a:p>
            <a:r>
              <a:rPr lang="en-US" dirty="0"/>
              <a:t>​Summary​</a:t>
            </a:r>
          </a:p>
          <a:p>
            <a:endParaRPr lang="en-US" dirty="0"/>
          </a:p>
        </p:txBody>
      </p:sp>
      <p:pic>
        <p:nvPicPr>
          <p:cNvPr id="4" name="Recorded Sound">
            <a:hlinkClick r:id="" action="ppaction://media"/>
            <a:extLst>
              <a:ext uri="{FF2B5EF4-FFF2-40B4-BE49-F238E27FC236}">
                <a16:creationId xmlns:a16="http://schemas.microsoft.com/office/drawing/2014/main" id="{F4E315D3-84E2-1661-5766-63D11FF96CC8}"/>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717305" y="6512669"/>
            <a:ext cx="242888" cy="242888"/>
          </a:xfrm>
          <a:prstGeom prst="rect">
            <a:avLst/>
          </a:prstGeom>
        </p:spPr>
      </p:pic>
    </p:spTree>
    <p:extLst>
      <p:ext uri="{BB962C8B-B14F-4D97-AF65-F5344CB8AC3E}">
        <p14:creationId xmlns:p14="http://schemas.microsoft.com/office/powerpoint/2010/main" val="38555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6585">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While operations are going smoothly for Forest Order at present, it is important to be forward looking to prevent foreseeable mishaps. The IT department is at risk for multiple single points of failure (SPF). To combat this potential pitfall, creating master accounts for Taylor Smith, creating a scheduling system, and cross-training are suggested adjustments.</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Forest Order – Employee Structure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4" name="Recorded Sound">
            <a:hlinkClick r:id="" action="ppaction://media"/>
            <a:extLst>
              <a:ext uri="{FF2B5EF4-FFF2-40B4-BE49-F238E27FC236}">
                <a16:creationId xmlns:a16="http://schemas.microsoft.com/office/drawing/2014/main" id="{5CC389F3-7121-2B03-78C8-AA4308CD0211}"/>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164824" y="6060224"/>
            <a:ext cx="274320" cy="274320"/>
          </a:xfrm>
          <a:prstGeom prst="rect">
            <a:avLst/>
          </a:prstGeom>
        </p:spPr>
      </p:pic>
    </p:spTree>
    <p:extLst>
      <p:ext uri="{BB962C8B-B14F-4D97-AF65-F5344CB8AC3E}">
        <p14:creationId xmlns:p14="http://schemas.microsoft.com/office/powerpoint/2010/main" val="9796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Continuity of Business Operations</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Problem</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Forest Order – Employee Structure</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Content Placeholder 3">
            <a:extLst>
              <a:ext uri="{FF2B5EF4-FFF2-40B4-BE49-F238E27FC236}">
                <a16:creationId xmlns:a16="http://schemas.microsoft.com/office/drawing/2014/main" id="{559DECAC-7663-C69E-A0B4-20842AA0F6F0}"/>
              </a:ext>
            </a:extLst>
          </p:cNvPr>
          <p:cNvSpPr>
            <a:spLocks noGrp="1"/>
          </p:cNvSpPr>
          <p:nvPr>
            <p:ph sz="half" idx="1"/>
          </p:nvPr>
        </p:nvSpPr>
        <p:spPr/>
        <p:txBody>
          <a:bodyPr/>
          <a:lstStyle/>
          <a:p>
            <a:pPr>
              <a:lnSpc>
                <a:spcPct val="200000"/>
              </a:lnSpc>
            </a:pPr>
            <a:r>
              <a:rPr lang="en-US" sz="2000" dirty="0"/>
              <a:t>If any of the IT department employees miss significant time, there will be no way to complete their duties. </a:t>
            </a:r>
          </a:p>
          <a:p>
            <a:pPr>
              <a:lnSpc>
                <a:spcPct val="200000"/>
              </a:lnSpc>
            </a:pPr>
            <a:r>
              <a:rPr lang="en-US" sz="2000" dirty="0"/>
              <a:t>This leaves the company vulnerable to a lapse in capabilities.</a:t>
            </a:r>
          </a:p>
          <a:p>
            <a:pPr>
              <a:lnSpc>
                <a:spcPct val="200000"/>
              </a:lnSpc>
            </a:pPr>
            <a:r>
              <a:rPr lang="en-US" sz="2000" dirty="0"/>
              <a:t>For example, if Mark were to be absent for two weeks, there would be no way to update the company blog for that period. </a:t>
            </a:r>
          </a:p>
        </p:txBody>
      </p:sp>
      <p:pic>
        <p:nvPicPr>
          <p:cNvPr id="5" name="Recorded Sound">
            <a:hlinkClick r:id="" action="ppaction://media"/>
            <a:extLst>
              <a:ext uri="{FF2B5EF4-FFF2-40B4-BE49-F238E27FC236}">
                <a16:creationId xmlns:a16="http://schemas.microsoft.com/office/drawing/2014/main" id="{C16C13E5-CEF9-41A0-AD45-9BCB88E85575}"/>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303119" y="6193212"/>
            <a:ext cx="265954" cy="265954"/>
          </a:xfrm>
          <a:prstGeom prst="rect">
            <a:avLst/>
          </a:prstGeom>
        </p:spPr>
      </p:pic>
    </p:spTree>
    <p:extLst>
      <p:ext uri="{BB962C8B-B14F-4D97-AF65-F5344CB8AC3E}">
        <p14:creationId xmlns:p14="http://schemas.microsoft.com/office/powerpoint/2010/main" val="28864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Current IT employee duties </a:t>
            </a:r>
          </a:p>
        </p:txBody>
      </p:sp>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dirty="0"/>
              <a:t>Forest Order – Employee Structure</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8" name="Flowchart: Alternate Process 7">
            <a:extLst>
              <a:ext uri="{FF2B5EF4-FFF2-40B4-BE49-F238E27FC236}">
                <a16:creationId xmlns:a16="http://schemas.microsoft.com/office/drawing/2014/main" id="{04B8DC08-FC63-10F6-7D24-38CAF38563EE}"/>
              </a:ext>
            </a:extLst>
          </p:cNvPr>
          <p:cNvSpPr/>
          <p:nvPr/>
        </p:nvSpPr>
        <p:spPr>
          <a:xfrm>
            <a:off x="1818967" y="2809863"/>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Sammie – Company Website</a:t>
            </a:r>
          </a:p>
        </p:txBody>
      </p:sp>
      <p:sp>
        <p:nvSpPr>
          <p:cNvPr id="9" name="Content Placeholder 8">
            <a:extLst>
              <a:ext uri="{FF2B5EF4-FFF2-40B4-BE49-F238E27FC236}">
                <a16:creationId xmlns:a16="http://schemas.microsoft.com/office/drawing/2014/main" id="{F27A74A7-8809-6820-2D45-4A1AC3CADE16}"/>
              </a:ext>
            </a:extLst>
          </p:cNvPr>
          <p:cNvSpPr>
            <a:spLocks noGrp="1"/>
          </p:cNvSpPr>
          <p:nvPr>
            <p:ph sz="half" idx="1"/>
          </p:nvPr>
        </p:nvSpPr>
        <p:spPr>
          <a:xfrm>
            <a:off x="1818967" y="4888501"/>
            <a:ext cx="2854403" cy="1651820"/>
          </a:xfrm>
          <a:prstGeom prst="flowChartAlternateProcess">
            <a:avLst/>
          </a:prstGeom>
          <a:solidFill>
            <a:srgbClr val="F5CD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Jane – Payroll </a:t>
            </a:r>
          </a:p>
        </p:txBody>
      </p:sp>
      <p:sp>
        <p:nvSpPr>
          <p:cNvPr id="10" name="Flowchart: Alternate Process 9">
            <a:extLst>
              <a:ext uri="{FF2B5EF4-FFF2-40B4-BE49-F238E27FC236}">
                <a16:creationId xmlns:a16="http://schemas.microsoft.com/office/drawing/2014/main" id="{A791C070-071C-0167-A738-C9DD7AAEFBC6}"/>
              </a:ext>
            </a:extLst>
          </p:cNvPr>
          <p:cNvSpPr/>
          <p:nvPr/>
        </p:nvSpPr>
        <p:spPr>
          <a:xfrm>
            <a:off x="6972940" y="2809863"/>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George – Client Database</a:t>
            </a:r>
          </a:p>
        </p:txBody>
      </p:sp>
      <p:sp>
        <p:nvSpPr>
          <p:cNvPr id="11" name="Flowchart: Alternate Process 10">
            <a:extLst>
              <a:ext uri="{FF2B5EF4-FFF2-40B4-BE49-F238E27FC236}">
                <a16:creationId xmlns:a16="http://schemas.microsoft.com/office/drawing/2014/main" id="{4CA23FB6-EECE-1C6B-7846-21B123C1D79B}"/>
              </a:ext>
            </a:extLst>
          </p:cNvPr>
          <p:cNvSpPr/>
          <p:nvPr/>
        </p:nvSpPr>
        <p:spPr>
          <a:xfrm>
            <a:off x="6972940" y="4888501"/>
            <a:ext cx="2854403" cy="165182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 – Company Blog</a:t>
            </a:r>
          </a:p>
        </p:txBody>
      </p:sp>
      <p:pic>
        <p:nvPicPr>
          <p:cNvPr id="12" name="Recorded Sound">
            <a:hlinkClick r:id="" action="ppaction://media"/>
            <a:extLst>
              <a:ext uri="{FF2B5EF4-FFF2-40B4-BE49-F238E27FC236}">
                <a16:creationId xmlns:a16="http://schemas.microsoft.com/office/drawing/2014/main" id="{5CFBA3A5-A6C7-FD78-CB61-2DEC00CEE52E}"/>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269832" y="6245157"/>
            <a:ext cx="155643" cy="155643"/>
          </a:xfrm>
          <a:prstGeom prst="rect">
            <a:avLst/>
          </a:prstGeom>
        </p:spPr>
      </p:pic>
    </p:spTree>
    <p:extLst>
      <p:ext uri="{BB962C8B-B14F-4D97-AF65-F5344CB8AC3E}">
        <p14:creationId xmlns:p14="http://schemas.microsoft.com/office/powerpoint/2010/main" val="290384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A three-pronged solution</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89119" y="4308475"/>
            <a:ext cx="7013447" cy="588963"/>
          </a:xfrm>
        </p:spPr>
        <p:txBody>
          <a:bodyPr/>
          <a:lstStyle/>
          <a:p>
            <a:r>
              <a:rPr lang="en-US" dirty="0"/>
              <a:t>Master Account ∙ Scheduling System ∙ Cross-Training</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Accounts &amp; Scheduling</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Forest Order – Employee Structure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71" name="TextBox 70">
            <a:extLst>
              <a:ext uri="{FF2B5EF4-FFF2-40B4-BE49-F238E27FC236}">
                <a16:creationId xmlns:a16="http://schemas.microsoft.com/office/drawing/2014/main" id="{53300F13-739B-9FE5-DA5B-6648F4C9498F}"/>
              </a:ext>
            </a:extLst>
          </p:cNvPr>
          <p:cNvSpPr txBox="1"/>
          <p:nvPr/>
        </p:nvSpPr>
        <p:spPr>
          <a:xfrm>
            <a:off x="758952" y="2224297"/>
            <a:ext cx="10671048" cy="406265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b="1" dirty="0">
                <a:solidFill>
                  <a:schemeClr val="accent6">
                    <a:lumMod val="75000"/>
                  </a:schemeClr>
                </a:solidFill>
              </a:rPr>
              <a:t>The CEO of Forest Order should maintain master accounts for all platforms necessary (</a:t>
            </a:r>
            <a:r>
              <a:rPr lang="en-US" sz="2000" b="1" dirty="0" err="1">
                <a:solidFill>
                  <a:schemeClr val="accent6">
                    <a:lumMod val="75000"/>
                  </a:schemeClr>
                </a:solidFill>
              </a:rPr>
              <a:t>SecureCloud</a:t>
            </a:r>
            <a:r>
              <a:rPr lang="en-US" sz="2000" b="1" dirty="0">
                <a:solidFill>
                  <a:schemeClr val="accent6">
                    <a:lumMod val="75000"/>
                  </a:schemeClr>
                </a:solidFill>
              </a:rPr>
              <a:t> &amp; WordPress) for Forest Order to continue business as normal.</a:t>
            </a:r>
          </a:p>
          <a:p>
            <a:pPr marL="285750" indent="-285750">
              <a:lnSpc>
                <a:spcPct val="200000"/>
              </a:lnSpc>
              <a:buFont typeface="Arial" panose="020B0604020202020204" pitchFamily="34" charset="0"/>
              <a:buChar char="•"/>
            </a:pPr>
            <a:r>
              <a:rPr lang="en-US" sz="2000" b="1" dirty="0">
                <a:solidFill>
                  <a:schemeClr val="accent6">
                    <a:lumMod val="75000"/>
                  </a:schemeClr>
                </a:solidFill>
              </a:rPr>
              <a:t>This ensures, bare minimum, the CEO can act in those duties if all other capable employees with access are away from the company.</a:t>
            </a:r>
          </a:p>
          <a:p>
            <a:pPr marL="285750" indent="-285750">
              <a:lnSpc>
                <a:spcPct val="200000"/>
              </a:lnSpc>
              <a:buFont typeface="Arial" panose="020B0604020202020204" pitchFamily="34" charset="0"/>
              <a:buChar char="•"/>
            </a:pPr>
            <a:r>
              <a:rPr lang="en-US" sz="2000" b="1" dirty="0">
                <a:solidFill>
                  <a:schemeClr val="accent6">
                    <a:lumMod val="75000"/>
                  </a:schemeClr>
                </a:solidFill>
              </a:rPr>
              <a:t>Forest Order should maintain a scheduling system that will create an alert if critical skills or access will be missing from the company.</a:t>
            </a:r>
          </a:p>
          <a:p>
            <a:pPr marL="285750" indent="-285750">
              <a:buFont typeface="Arial" panose="020B0604020202020204" pitchFamily="34" charset="0"/>
              <a:buChar char="•"/>
            </a:pPr>
            <a:endParaRPr lang="en-US" dirty="0"/>
          </a:p>
        </p:txBody>
      </p:sp>
      <p:pic>
        <p:nvPicPr>
          <p:cNvPr id="72" name="Recorded Sound">
            <a:hlinkClick r:id="" action="ppaction://media"/>
            <a:extLst>
              <a:ext uri="{FF2B5EF4-FFF2-40B4-BE49-F238E27FC236}">
                <a16:creationId xmlns:a16="http://schemas.microsoft.com/office/drawing/2014/main" id="{3D3950C6-8937-52F4-EDC9-4110E9D242AA}"/>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195463" y="6256309"/>
            <a:ext cx="274320" cy="274320"/>
          </a:xfrm>
          <a:prstGeom prst="rect">
            <a:avLst/>
          </a:prstGeom>
        </p:spPr>
      </p:pic>
    </p:spTree>
    <p:extLst>
      <p:ext uri="{BB962C8B-B14F-4D97-AF65-F5344CB8AC3E}">
        <p14:creationId xmlns:p14="http://schemas.microsoft.com/office/powerpoint/2010/main" val="201193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93"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Cross-training</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Why?</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sz="2000" dirty="0"/>
              <a:t>SPF can cripple a business’s ability to function at full capacity</a:t>
            </a:r>
          </a:p>
          <a:p>
            <a:r>
              <a:rPr lang="en-US" sz="2000" dirty="0"/>
              <a:t>Cross-training will help to prevent critical skills from ever being fully absent</a:t>
            </a:r>
          </a:p>
          <a:p>
            <a:r>
              <a:rPr lang="en-US" sz="2000" dirty="0"/>
              <a:t>Can foster better teamwork </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How?</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sz="2000" dirty="0"/>
              <a:t>Create accounts for the new systems so the necessary employee has access</a:t>
            </a:r>
          </a:p>
          <a:p>
            <a:r>
              <a:rPr lang="en-US" sz="2000" dirty="0"/>
              <a:t>Training week period where employees work together to teach and learn the new roles.</a:t>
            </a:r>
          </a:p>
        </p:txBody>
      </p:sp>
      <p:pic>
        <p:nvPicPr>
          <p:cNvPr id="3" name="Recorded Sound">
            <a:hlinkClick r:id="" action="ppaction://media"/>
            <a:extLst>
              <a:ext uri="{FF2B5EF4-FFF2-40B4-BE49-F238E27FC236}">
                <a16:creationId xmlns:a16="http://schemas.microsoft.com/office/drawing/2014/main" id="{F02DB5F2-0A64-53B5-9770-A9126A2C150C}"/>
              </a:ext>
            </a:extLst>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4"/>
          <a:stretch>
            <a:fillRect/>
          </a:stretch>
        </p:blipFill>
        <p:spPr>
          <a:xfrm>
            <a:off x="11252359" y="6108970"/>
            <a:ext cx="238328" cy="238328"/>
          </a:xfrm>
          <a:prstGeom prst="rect">
            <a:avLst/>
          </a:prstGeom>
        </p:spPr>
      </p:pic>
    </p:spTree>
    <p:extLst>
      <p:ext uri="{BB962C8B-B14F-4D97-AF65-F5344CB8AC3E}">
        <p14:creationId xmlns:p14="http://schemas.microsoft.com/office/powerpoint/2010/main" val="31702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{1D714E1A-6C74-4075-9E1B-58609B4B3873}tf78438558_win32</Template>
  <TotalTime>1406</TotalTime>
  <Words>490</Words>
  <Application>Microsoft Office PowerPoint</Application>
  <PresentationFormat>Widescreen</PresentationFormat>
  <Paragraphs>67</Paragraphs>
  <Slides>13</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Sabon Next LT</vt:lpstr>
      <vt:lpstr>Office Theme</vt:lpstr>
      <vt:lpstr>Forest order Employee Structure </vt:lpstr>
      <vt:lpstr>AGENDA</vt:lpstr>
      <vt:lpstr>Introduction</vt:lpstr>
      <vt:lpstr>PRIMARY GOALS</vt:lpstr>
      <vt:lpstr>Problem</vt:lpstr>
      <vt:lpstr>Current IT employee duties </vt:lpstr>
      <vt:lpstr>A three-pronged solution</vt:lpstr>
      <vt:lpstr>Accounts &amp; Scheduling</vt:lpstr>
      <vt:lpstr>Cross-training </vt:lpstr>
      <vt:lpstr>Cross-training</vt:lpstr>
      <vt:lpstr>Three points to Failure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order Employee Structure </dc:title>
  <dc:subject/>
  <dc:creator>Antonio Scalfaro</dc:creator>
  <cp:lastModifiedBy>Antonio Scalfaro</cp:lastModifiedBy>
  <cp:revision>5</cp:revision>
  <dcterms:created xsi:type="dcterms:W3CDTF">2023-07-11T00:24:51Z</dcterms:created>
  <dcterms:modified xsi:type="dcterms:W3CDTF">2023-07-11T23:51:48Z</dcterms:modified>
</cp:coreProperties>
</file>